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98" r:id="rId1"/>
    <p:sldMasterId id="2147483899" r:id="rId2"/>
    <p:sldMasterId id="2147483900" r:id="rId3"/>
  </p:sldMasterIdLst>
  <p:notesMasterIdLst>
    <p:notesMasterId r:id="rId4"/>
  </p:notesMasterIdLst>
  <p:sldIdLst>
    <p:sldId id="256" r:id="rId5"/>
    <p:sldId id="261" r:id="rId6"/>
    <p:sldId id="264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269" r:id="rId20"/>
    <p:sldId id="262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316" autoAdjust="0"/>
    <p:restoredTop sz="96196" autoAdjust="0"/>
  </p:normalViewPr>
  <p:slideViewPr>
    <p:cSldViewPr>
      <p:cViewPr varScale="1">
        <p:scale>
          <a:sx n="100" d="100"/>
          <a:sy n="100" d="100"/>
        </p:scale>
        <p:origin x="1590" y="120"/>
      </p:cViewPr>
      <p:guideLst>
        <p:guide orient="horz" pos="16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Master" Target="slideMasters/slideMaster3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6B428EB-F3A7-4A96-BB1D-43FE156CDB2B}" type="datetime1">
              <a:rPr lang="ko-KR" altLang="en-US"/>
              <a:pPr lvl="0">
                <a:defRPr/>
              </a:pPr>
              <a:t>2020-12-16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 altLang="ko-KR"/>
              <a:t>Click to edit Master text styles</a:t>
            </a:r>
            <a:endParaRPr lang="en-US" altLang="ko-KR"/>
          </a:p>
          <a:p>
            <a:pPr lvl="1">
              <a:defRPr/>
            </a:pPr>
            <a:r>
              <a:rPr lang="en-US" altLang="ko-KR"/>
              <a:t>Second level</a:t>
            </a:r>
            <a:endParaRPr lang="en-US" altLang="ko-KR"/>
          </a:p>
          <a:p>
            <a:pPr lvl="2">
              <a:defRPr/>
            </a:pPr>
            <a:r>
              <a:rPr lang="en-US" altLang="ko-KR"/>
              <a:t>Third level</a:t>
            </a:r>
            <a:endParaRPr lang="en-US" altLang="ko-KR"/>
          </a:p>
          <a:p>
            <a:pPr lvl="3">
              <a:defRPr/>
            </a:pPr>
            <a:r>
              <a:rPr lang="en-US" altLang="ko-KR"/>
              <a:t>Fourth level</a:t>
            </a:r>
            <a:endParaRPr lang="en-US" altLang="ko-KR"/>
          </a:p>
          <a:p>
            <a:pPr lvl="4">
              <a:defRPr/>
            </a:pPr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C4F3882-DEFD-4E72-8E13-72C60FD89A1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0.png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11.png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3.png"  /><Relationship Id="rId3" Type="http://schemas.microsoft.com/office/2007/relationships/hdphoto" Target="../embeddings/oleObject1.wdp"  /><Relationship Id="rId4" Type="http://schemas.openxmlformats.org/officeDocument/2006/relationships/image" Target="../media/image4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Relationship Id="rId3" Type="http://schemas.microsoft.com/office/2007/relationships/hdphoto" Target="../embeddings/oleObject1.wdp"  /><Relationship Id="rId4" Type="http://schemas.openxmlformats.org/officeDocument/2006/relationships/image" Target="../media/image4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jpe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jpe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jpe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9.jpe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slideLayout" Target="../slideLayouts/slideLayout13.xml"  /><Relationship Id="rId11" Type="http://schemas.openxmlformats.org/officeDocument/2006/relationships/slideLayout" Target="../slideLayouts/slideLayout14.xml"  /><Relationship Id="rId12" Type="http://schemas.openxmlformats.org/officeDocument/2006/relationships/slideLayout" Target="../slideLayouts/slideLayout15.xml"  /><Relationship Id="rId13" Type="http://schemas.openxmlformats.org/officeDocument/2006/relationships/slideLayout" Target="../slideLayouts/slideLayout16.xml"  /><Relationship Id="rId14" Type="http://schemas.openxmlformats.org/officeDocument/2006/relationships/slideLayout" Target="../slideLayouts/slideLayout17.xml"  /><Relationship Id="rId15" Type="http://schemas.openxmlformats.org/officeDocument/2006/relationships/slideLayout" Target="../slideLayouts/slideLayout18.xml"  /><Relationship Id="rId16" Type="http://schemas.openxmlformats.org/officeDocument/2006/relationships/slideLayout" Target="../slideLayouts/slideLayout19.xml"  /><Relationship Id="rId17" Type="http://schemas.openxmlformats.org/officeDocument/2006/relationships/theme" Target="../theme/theme2.xml"  /><Relationship Id="rId2" Type="http://schemas.openxmlformats.org/officeDocument/2006/relationships/slideLayout" Target="../slideLayouts/slideLayout5.xml"  /><Relationship Id="rId3" Type="http://schemas.openxmlformats.org/officeDocument/2006/relationships/slideLayout" Target="../slideLayouts/slideLayout6.xml"  /><Relationship Id="rId4" Type="http://schemas.openxmlformats.org/officeDocument/2006/relationships/slideLayout" Target="../slideLayouts/slideLayout7.xml"  /><Relationship Id="rId5" Type="http://schemas.openxmlformats.org/officeDocument/2006/relationships/slideLayout" Target="../slideLayouts/slideLayout8.xml"  /><Relationship Id="rId6" Type="http://schemas.openxmlformats.org/officeDocument/2006/relationships/slideLayout" Target="../slideLayouts/slideLayout9.xml"  /><Relationship Id="rId7" Type="http://schemas.openxmlformats.org/officeDocument/2006/relationships/slideLayout" Target="../slideLayouts/slideLayout10.xml"  /><Relationship Id="rId8" Type="http://schemas.openxmlformats.org/officeDocument/2006/relationships/slideLayout" Target="../slideLayouts/slideLayout11.xml"  /><Relationship Id="rId9" Type="http://schemas.openxmlformats.org/officeDocument/2006/relationships/slideLayout" Target="../slideLayouts/slideLayout12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5.xml"  /><Relationship Id="rId2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b="1">
                <a:ea typeface="맑은 고딕"/>
              </a:rPr>
              <a:t>Web Programming</a:t>
            </a:r>
            <a:endParaRPr lang="en-US" altLang="ko-KR" b="1">
              <a:ea typeface="맑은 고딕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79812" y="3026676"/>
            <a:ext cx="3384376" cy="481178"/>
          </a:xfrm>
        </p:spPr>
        <p:txBody>
          <a:bodyPr/>
          <a:lstStyle/>
          <a:p>
            <a:pPr lvl="0">
              <a:defRPr/>
            </a:pPr>
            <a:r>
              <a:rPr lang="en-US" altLang="ko-KR" sz="1500" b="1"/>
              <a:t>The Final Project</a:t>
            </a:r>
            <a:endParaRPr lang="en-US" altLang="ko-KR" sz="1500" b="1"/>
          </a:p>
        </p:txBody>
      </p:sp>
      <p:sp>
        <p:nvSpPr>
          <p:cNvPr id="7" name=""/>
          <p:cNvSpPr txBox="1"/>
          <p:nvPr/>
        </p:nvSpPr>
        <p:spPr>
          <a:xfrm>
            <a:off x="3311860" y="3507854"/>
            <a:ext cx="2520280" cy="24309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1000" b="1">
                <a:solidFill>
                  <a:schemeClr val="accent1"/>
                </a:solidFill>
              </a:rPr>
              <a:t>융합 </a:t>
            </a:r>
            <a:r>
              <a:rPr lang="en-US" altLang="ko-KR" sz="1000" b="1">
                <a:solidFill>
                  <a:schemeClr val="accent1"/>
                </a:solidFill>
              </a:rPr>
              <a:t>IT 18681032 </a:t>
            </a:r>
            <a:r>
              <a:rPr lang="ko-KR" altLang="en-US" sz="1000" b="1">
                <a:solidFill>
                  <a:schemeClr val="accent1"/>
                </a:solidFill>
              </a:rPr>
              <a:t>한규리</a:t>
            </a:r>
            <a:endParaRPr lang="ko-KR" altLang="en-US" sz="10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My Info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26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로그인을 하면 사이드 메뉴바에 버튼이 생긴다. 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6687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내 정보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3457286"/>
            <a:ext cx="3940343" cy="26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오른쪽 아래에 맨 위로 가는 버튼이 있다.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3" name="TextBox 23"/>
          <p:cNvSpPr txBox="1"/>
          <p:nvPr/>
        </p:nvSpPr>
        <p:spPr>
          <a:xfrm>
            <a:off x="4644007" y="2988166"/>
            <a:ext cx="3940343" cy="44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페이지로 들어가면 내 정보에 관한 페이지를 볼 수 있다. 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Photo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445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사이드 메뉴의 photo 버튼을 누르면 사진첩 페이지로 이동한다.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3225505"/>
            <a:ext cx="3940343" cy="268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귀여운 우리 몽이 사진을 볼 수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711911"/>
            <a:ext cx="3940343" cy="44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1, 2, 4 버튼을 누르면 각 숫자만큼 사진 정렬의 열이 늘어난다.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023453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귀여운 우리집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고양이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몽이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4198317"/>
            <a:ext cx="3940343" cy="267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my info와 같이 위로 가는 버튼이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Contact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26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문의 게시판이다.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2892541"/>
            <a:ext cx="3940343" cy="448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큰 사진과 함께 오른쪽에 이름을 적는 란과 나라 선택과 내용 입력란이 있다.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384647"/>
            <a:ext cx="3940343" cy="26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나라 리스트는 오픈 소스를 활용했다.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5967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문의 하세요</a:t>
            </a:r>
            <a:r>
              <a:rPr lang="en-US" altLang="ko-KR" sz="2400" b="1">
                <a:solidFill>
                  <a:schemeClr val="bg1"/>
                </a:solidFill>
                <a:cs typeface="Arial"/>
              </a:rPr>
              <a:t>!</a:t>
            </a:r>
            <a:endParaRPr lang="en-US" altLang="ko-KR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8" y="3795886"/>
            <a:ext cx="3940343" cy="26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https://gist.github.com/didats/8154290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More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26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아직 만들어지지 않은 페이지다.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2933290"/>
            <a:ext cx="3940343" cy="448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버튼을 누르면 가운데에 예고하는 글씨가 나타나며 타이머가 진행되고 있다.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491704"/>
            <a:ext cx="3940343" cy="448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스프링 부트를 더 공부하고 다른 페이지들을 다양하게 만들어 볼 예정인 페이지다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곧 찾아옵니다</a:t>
            </a:r>
            <a:r>
              <a:rPr lang="en-US" altLang="ko-KR" sz="2400" b="1">
                <a:solidFill>
                  <a:schemeClr val="bg1"/>
                </a:solidFill>
                <a:cs typeface="Arial"/>
              </a:rPr>
              <a:t>,</a:t>
            </a:r>
            <a:endParaRPr lang="en-US" altLang="ko-KR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커밍 쑨</a:t>
            </a:r>
            <a:r>
              <a:rPr lang="en-US" altLang="ko-KR" sz="2400" b="1">
                <a:solidFill>
                  <a:schemeClr val="bg1"/>
                </a:solidFill>
                <a:cs typeface="Arial"/>
              </a:rPr>
              <a:t>!</a:t>
            </a:r>
            <a:endParaRPr lang="en-US" altLang="ko-KR" sz="24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9b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실행 화면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실제 실행 화면은 어떨까</a:t>
            </a:r>
            <a:r>
              <a:rPr lang="en-US" altLang="ko-KR">
                <a:solidFill>
                  <a:schemeClr val="bg1"/>
                </a:solidFill>
              </a:rPr>
              <a:t>?(</a:t>
            </a:r>
            <a:r>
              <a:rPr lang="ko-KR" altLang="en-US">
                <a:solidFill>
                  <a:schemeClr val="bg1"/>
                </a:solidFill>
              </a:rPr>
              <a:t>링크 참고</a:t>
            </a:r>
            <a:r>
              <a:rPr lang="en-US" altLang="ko-KR">
                <a:solidFill>
                  <a:schemeClr val="bg1"/>
                </a:solidFill>
              </a:rPr>
              <a:t>)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82046" y="2242753"/>
            <a:ext cx="811140" cy="654652"/>
          </a:xfrm>
          <a:custGeom>
            <a:avLst/>
            <a:gd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57a7b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9b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느낀 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프로젝트를 마무리 하며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82046" y="2242753"/>
            <a:ext cx="811140" cy="654652"/>
          </a:xfrm>
          <a:custGeom>
            <a:avLst/>
            <a:gd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57a7b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What’s your rate?</a:t>
            </a:r>
            <a:endParaRPr lang="en-US" altLang="ko-K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619672" y="843558"/>
            <a:ext cx="1944216" cy="288032"/>
          </a:xfrm>
        </p:spPr>
        <p:txBody>
          <a:bodyPr/>
          <a:lstStyle/>
          <a:p>
            <a:pPr lvl="0">
              <a:defRPr/>
            </a:pPr>
            <a:r>
              <a:rPr lang="ko-KR" altLang="en-US" sz="1500"/>
              <a:t>★★★★☆ </a:t>
            </a:r>
            <a:r>
              <a:rPr lang="en-US" altLang="ko-KR" sz="1500"/>
              <a:t>4.5</a:t>
            </a:r>
            <a:r>
              <a:rPr lang="ko-KR" altLang="en-US" sz="1500"/>
              <a:t> </a:t>
            </a:r>
            <a:r>
              <a:rPr lang="en-US" altLang="ko-KR" sz="1500"/>
              <a:t>/</a:t>
            </a:r>
            <a:r>
              <a:rPr lang="ko-KR" altLang="en-US" sz="1500"/>
              <a:t> </a:t>
            </a:r>
            <a:r>
              <a:rPr lang="en-US" altLang="ko-KR" sz="1500"/>
              <a:t>5</a:t>
            </a:r>
            <a:endParaRPr lang="en-US" altLang="ko-KR" sz="1500"/>
          </a:p>
        </p:txBody>
      </p:sp>
      <p:grpSp>
        <p:nvGrpSpPr>
          <p:cNvPr id="10" name="Group 9"/>
          <p:cNvGrpSpPr/>
          <p:nvPr/>
        </p:nvGrpSpPr>
        <p:grpSpPr>
          <a:xfrm rot="0">
            <a:off x="1069967" y="1778926"/>
            <a:ext cx="2448271" cy="579152"/>
            <a:chOff x="1069967" y="1778926"/>
            <a:chExt cx="2448271" cy="579152"/>
          </a:xfrm>
        </p:grpSpPr>
        <p:sp>
          <p:nvSpPr>
            <p:cNvPr id="7" name="Rounded Rectangle 6"/>
            <p:cNvSpPr/>
            <p:nvPr/>
          </p:nvSpPr>
          <p:spPr>
            <a:xfrm rot="2573601">
              <a:off x="1069967" y="1778926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 rot="2573601">
              <a:off x="1285990" y="2250078"/>
              <a:ext cx="2232248" cy="108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Rounded Rectangle 7"/>
          <p:cNvSpPr/>
          <p:nvPr/>
        </p:nvSpPr>
        <p:spPr>
          <a:xfrm rot="2539017">
            <a:off x="7980742" y="4555158"/>
            <a:ext cx="1313980" cy="276835"/>
          </a:xfrm>
          <a:custGeom>
            <a:avLst/>
            <a:gd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 rot="0">
            <a:off x="2339752" y="1347614"/>
            <a:ext cx="5832648" cy="2984356"/>
            <a:chOff x="2227884" y="1330362"/>
            <a:chExt cx="2835932" cy="2984356"/>
          </a:xfrm>
          <a:solidFill>
            <a:srgbClr val="69b6cc"/>
          </a:solidFill>
        </p:grpSpPr>
        <p:sp>
          <p:nvSpPr>
            <p:cNvPr id="14" name="TextBox 13"/>
            <p:cNvSpPr txBox="1"/>
            <p:nvPr/>
          </p:nvSpPr>
          <p:spPr>
            <a:xfrm>
              <a:off x="2227884" y="1762410"/>
              <a:ext cx="2835932" cy="255230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350">
                  <a:solidFill>
                    <a:schemeClr val="bg1"/>
                  </a:solidFill>
                  <a:latin typeface="함초롬바탕"/>
                  <a:ea typeface="함초롬바탕"/>
                  <a:cs typeface="함초롬바탕"/>
                </a:rPr>
                <a:t>시간이 부족해서 게시판의 구현과 디자인이 부족했다.</a:t>
              </a:r>
              <a:endParaRPr lang="ko-KR" altLang="en-US" sz="1350">
                <a:solidFill>
                  <a:schemeClr val="bg1"/>
                </a:solidFill>
                <a:latin typeface="함초롬바탕"/>
                <a:ea typeface="함초롬바탕"/>
                <a:cs typeface="함초롬바탕"/>
              </a:endParaRPr>
            </a:p>
            <a:p>
              <a:pPr lvl="0">
                <a:defRPr/>
              </a:pPr>
              <a:endParaRPr lang="ko-KR" altLang="en-US" sz="1350">
                <a:solidFill>
                  <a:schemeClr val="bg1"/>
                </a:solidFill>
                <a:latin typeface="함초롬바탕"/>
                <a:ea typeface="함초롬바탕"/>
                <a:cs typeface="함초롬바탕"/>
              </a:endParaRPr>
            </a:p>
            <a:p>
              <a:pPr lvl="0">
                <a:defRPr/>
              </a:pPr>
              <a:r>
                <a:rPr lang="ko-KR" altLang="en-US" sz="1350">
                  <a:solidFill>
                    <a:schemeClr val="bg1"/>
                  </a:solidFill>
                  <a:latin typeface="함초롬바탕"/>
                  <a:ea typeface="함초롬바탕"/>
                  <a:cs typeface="함초롬바탕"/>
                </a:rPr>
                <a:t>또한 문의 게시판을 실제로 이메일을 보낼 수 있게 해보고 싶었는데 어떻게 구현을 해야 할지 모를 정도로 어려운 난이도로 느껴져서 실패했다. 유저만 쓰는 게시판이 아니라 계정으로 로그인 하지 않아도 글을 쓸 수 있는 익명 게시판을 만들고 싶었는데 그만큼까지 실력을 쌓지 못해서 아쉽게도 내 몇몇 계획들을 이루지 못한 것이 너무 아쉬웠다.</a:t>
              </a:r>
              <a:endParaRPr lang="ko-KR" altLang="en-US" sz="1350">
                <a:solidFill>
                  <a:schemeClr val="bg1"/>
                </a:solidFill>
                <a:latin typeface="함초롬바탕"/>
                <a:ea typeface="함초롬바탕"/>
                <a:cs typeface="함초롬바탕"/>
              </a:endParaRPr>
            </a:p>
            <a:p>
              <a:pPr lvl="0">
                <a:defRPr/>
              </a:pPr>
              <a:endParaRPr lang="ko-KR" altLang="en-US" sz="1350">
                <a:solidFill>
                  <a:schemeClr val="bg1"/>
                </a:solidFill>
                <a:latin typeface="함초롬바탕"/>
                <a:ea typeface="함초롬바탕"/>
                <a:cs typeface="함초롬바탕"/>
              </a:endParaRPr>
            </a:p>
            <a:p>
              <a:pPr lvl="0">
                <a:defRPr/>
              </a:pPr>
              <a:r>
                <a:rPr lang="ko-KR" altLang="en-US" sz="1350">
                  <a:solidFill>
                    <a:schemeClr val="bg1"/>
                  </a:solidFill>
                  <a:latin typeface="함초롬바탕"/>
                  <a:ea typeface="함초롬바탕"/>
                  <a:cs typeface="함초롬바탕"/>
                </a:rPr>
                <a:t>이번 강의를 듣고 마지막 프로젝트를 하게 되면서 지금까지 배웠던 전공 강의 중에 가장 재미있다고 느꼈다. 나중에 직업을 가지게 되면 웹 디자인이나 백 엔드 쪽으로 가게 되는 것도 고려해 보면 좋을 것 같다고 생각하게 되는 수업이었다.</a:t>
              </a:r>
              <a:endParaRPr lang="ko-KR" altLang="en-US" sz="1350">
                <a:solidFill>
                  <a:schemeClr val="bg1"/>
                </a:solidFill>
                <a:ea typeface="함초롬바탕"/>
                <a:cs typeface="함초롬바탕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36498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b="1">
                  <a:solidFill>
                    <a:schemeClr val="bg1"/>
                  </a:solidFill>
                  <a:latin typeface="한컴바탕"/>
                  <a:ea typeface="한컴바탕"/>
                </a:rPr>
                <a:t>“</a:t>
              </a:r>
              <a:r>
                <a:rPr lang="ko-KR" altLang="en-US" b="1">
                  <a:solidFill>
                    <a:schemeClr val="bg1"/>
                  </a:solidFill>
                  <a:latin typeface="한컴바탕"/>
                  <a:ea typeface="한컴바탕"/>
                </a:rPr>
                <a:t> 텀 수업이라 조금 아쉬웠다</a:t>
              </a:r>
              <a:r>
                <a:rPr lang="en-US" altLang="ko-KR" b="1">
                  <a:solidFill>
                    <a:schemeClr val="bg1"/>
                  </a:solidFill>
                  <a:latin typeface="한컴바탕"/>
                  <a:ea typeface="한컴바탕"/>
                </a:rPr>
                <a:t>.</a:t>
              </a:r>
              <a:endParaRPr lang="en-US" altLang="ko-KR" b="1">
                <a:solidFill>
                  <a:schemeClr val="bg1"/>
                </a:solidFill>
                <a:latin typeface="한컴바탕"/>
                <a:ea typeface="한컴바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7a7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</a:rPr>
              <a:t>Thank you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2051720" y="267494"/>
            <a:ext cx="709228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3600">
                <a:solidFill>
                  <a:schemeClr val="bg1"/>
                </a:solidFill>
                <a:cs typeface="Arial"/>
              </a:rPr>
              <a:t>목차</a:t>
            </a:r>
            <a:endParaRPr lang="ko-KR" altLang="en-US" sz="360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75998" y="114137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75998" y="2073597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75998" y="3005824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75998" y="3938050"/>
            <a:ext cx="793940" cy="793940"/>
          </a:xfrm>
          <a:prstGeom prst="ellipse">
            <a:avLst/>
          </a:prstGeom>
          <a:solidFill>
            <a:schemeClr val="bg1"/>
          </a:solidFill>
          <a:ln w="412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55776" y="1313500"/>
            <a:ext cx="5860929" cy="394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cs typeface="Arial"/>
              </a:rPr>
              <a:t>개발 배경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2539954" y="2176318"/>
            <a:ext cx="5848470" cy="611456"/>
            <a:chOff x="3017859" y="4363106"/>
            <a:chExt cx="1875887" cy="611456"/>
          </a:xfrm>
        </p:grpSpPr>
        <p:sp>
          <p:nvSpPr>
            <p:cNvPr id="13" name="TextBox 12"/>
            <p:cNvSpPr txBox="1"/>
            <p:nvPr/>
          </p:nvSpPr>
          <p:spPr>
            <a:xfrm>
              <a:off x="3017859" y="4709717"/>
              <a:ext cx="1866814" cy="2648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웹 페이지 별 기능과 내용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17859" y="4363106"/>
              <a:ext cx="1875887" cy="3953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기능 요약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rot="0">
            <a:off x="2555776" y="3147814"/>
            <a:ext cx="5836009" cy="626108"/>
            <a:chOff x="3017859" y="4363106"/>
            <a:chExt cx="1871890" cy="626108"/>
          </a:xfrm>
        </p:grpSpPr>
        <p:sp>
          <p:nvSpPr>
            <p:cNvPr id="16" name="TextBox 15"/>
            <p:cNvSpPr txBox="1"/>
            <p:nvPr/>
          </p:nvSpPr>
          <p:spPr>
            <a:xfrm>
              <a:off x="3017859" y="4723146"/>
              <a:ext cx="1866815" cy="2660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유튜브 영상 링크 참고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17859" y="4363106"/>
              <a:ext cx="1871890" cy="387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 b="1">
                  <a:solidFill>
                    <a:schemeClr val="bg1"/>
                  </a:solidFill>
                  <a:cs typeface="Arial"/>
                </a:rPr>
                <a:t>실행화면</a:t>
              </a:r>
              <a:endParaRPr lang="ko-KR" altLang="en-US" sz="2000" b="1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55776" y="4083918"/>
            <a:ext cx="5832648" cy="388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bg1"/>
                </a:solidFill>
                <a:cs typeface="Arial"/>
              </a:rPr>
              <a:t>느낀 점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1823962" y="4190046"/>
            <a:ext cx="298013" cy="27896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Oval 21"/>
          <p:cNvSpPr>
            <a:spLocks noChangeAspect="1"/>
          </p:cNvSpPr>
          <p:nvPr/>
        </p:nvSpPr>
        <p:spPr>
          <a:xfrm>
            <a:off x="1835696" y="1369964"/>
            <a:ext cx="334893" cy="337690"/>
          </a:xfrm>
          <a:custGeom>
            <a:avLst/>
            <a:gd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Rectangle 18"/>
          <p:cNvSpPr/>
          <p:nvPr/>
        </p:nvSpPr>
        <p:spPr>
          <a:xfrm>
            <a:off x="1835696" y="2377317"/>
            <a:ext cx="335348" cy="266441"/>
          </a:xfrm>
          <a:custGeom>
            <a:avLst/>
            <a:gd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Donut 39"/>
          <p:cNvSpPr/>
          <p:nvPr/>
        </p:nvSpPr>
        <p:spPr>
          <a:xfrm>
            <a:off x="1763688" y="3219822"/>
            <a:ext cx="404132" cy="404132"/>
          </a:xfrm>
          <a:custGeom>
            <a:avLst/>
            <a:gd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9b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개발 배경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어떻게 이런 페이지를 생각하게 되었나</a:t>
            </a:r>
            <a:r>
              <a:rPr lang="en-US" altLang="ko-KR">
                <a:solidFill>
                  <a:schemeClr val="bg1"/>
                </a:solidFill>
              </a:rPr>
              <a:t>?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82046" y="2242753"/>
            <a:ext cx="811140" cy="654652"/>
          </a:xfrm>
          <a:custGeom>
            <a:avLst/>
            <a:gd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57a7b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만들어 지기 까지</a:t>
            </a:r>
            <a:r>
              <a:rPr lang="en-US" altLang="ko-KR"/>
              <a:t>...</a:t>
            </a:r>
            <a:endParaRPr lang="en-US" altLang="ko-KR"/>
          </a:p>
        </p:txBody>
      </p:sp>
      <p:grpSp>
        <p:nvGrpSpPr>
          <p:cNvPr id="5" name="Group 4"/>
          <p:cNvGrpSpPr/>
          <p:nvPr/>
        </p:nvGrpSpPr>
        <p:grpSpPr>
          <a:xfrm rot="0">
            <a:off x="539551" y="3579862"/>
            <a:ext cx="2016225" cy="1009282"/>
            <a:chOff x="1062658" y="3986014"/>
            <a:chExt cx="1733709" cy="1009282"/>
          </a:xfrm>
        </p:grpSpPr>
        <p:sp>
          <p:nvSpPr>
            <p:cNvPr id="6" name="TextBox 5"/>
            <p:cNvSpPr txBox="1"/>
            <p:nvPr/>
          </p:nvSpPr>
          <p:spPr>
            <a:xfrm>
              <a:off x="1062658" y="3986014"/>
              <a:ext cx="1728192" cy="294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어떻게 만들면 좋을까</a:t>
              </a:r>
              <a:r>
                <a:rPr lang="en-US" altLang="ko-KR" sz="1400" b="1">
                  <a:solidFill>
                    <a:schemeClr val="bg1"/>
                  </a:solidFill>
                  <a:cs typeface="Arial"/>
                </a:rPr>
                <a:t>?</a:t>
              </a:r>
              <a:endParaRPr lang="en-US" altLang="ko-KR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8175" y="4359622"/>
              <a:ext cx="1728192" cy="6356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예전부터 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html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에 관심이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많아서 블로그를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만들어보고 싶었어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!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0">
            <a:off x="2557914" y="3579862"/>
            <a:ext cx="2086094" cy="996855"/>
            <a:chOff x="1062658" y="3986014"/>
            <a:chExt cx="1793788" cy="996855"/>
          </a:xfrm>
        </p:grpSpPr>
        <p:sp>
          <p:nvSpPr>
            <p:cNvPr id="9" name="TextBox 8"/>
            <p:cNvSpPr txBox="1"/>
            <p:nvPr/>
          </p:nvSpPr>
          <p:spPr>
            <a:xfrm>
              <a:off x="1062658" y="3986014"/>
              <a:ext cx="1728192" cy="294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몽이 사진 넣고 싶어</a:t>
              </a:r>
              <a:r>
                <a:rPr lang="en-US" altLang="ko-KR" sz="1400" b="1">
                  <a:solidFill>
                    <a:schemeClr val="bg1"/>
                  </a:solidFill>
                  <a:cs typeface="Arial"/>
                </a:rPr>
                <a:t>!</a:t>
              </a:r>
              <a:endParaRPr lang="en-US" altLang="ko-KR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6334" y="4346054"/>
              <a:ext cx="1790111" cy="636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난 몽이 사진 올리는 걸 좋아하니까 사진을 볼 수 있는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페이지가 있었으면 좋겠어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.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0">
            <a:off x="4572000" y="3579862"/>
            <a:ext cx="2014086" cy="1180732"/>
            <a:chOff x="1058980" y="3986014"/>
            <a:chExt cx="1731870" cy="1180732"/>
          </a:xfrm>
        </p:grpSpPr>
        <p:sp>
          <p:nvSpPr>
            <p:cNvPr id="12" name="TextBox 11"/>
            <p:cNvSpPr txBox="1"/>
            <p:nvPr/>
          </p:nvSpPr>
          <p:spPr>
            <a:xfrm>
              <a:off x="1062658" y="3986014"/>
              <a:ext cx="1728192" cy="294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회원가입 해보고 싶어</a:t>
              </a:r>
              <a:r>
                <a:rPr lang="en-US" altLang="ko-KR" sz="1400" b="1">
                  <a:solidFill>
                    <a:schemeClr val="bg1"/>
                  </a:solidFill>
                  <a:cs typeface="Arial"/>
                </a:rPr>
                <a:t>!</a:t>
              </a:r>
              <a:endParaRPr lang="en-US" altLang="ko-KR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58980" y="4346054"/>
              <a:ext cx="1728192" cy="820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수업 때 로그인 배웠으니까 회원가입을 해서 로그인을 할 수 있는 페이지를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만들어 보고 싶어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.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0">
            <a:off x="6588224" y="3579862"/>
            <a:ext cx="2016223" cy="1180732"/>
            <a:chOff x="1057142" y="3986014"/>
            <a:chExt cx="1733708" cy="1180732"/>
          </a:xfrm>
        </p:grpSpPr>
        <p:sp>
          <p:nvSpPr>
            <p:cNvPr id="15" name="TextBox 14"/>
            <p:cNvSpPr txBox="1"/>
            <p:nvPr/>
          </p:nvSpPr>
          <p:spPr>
            <a:xfrm>
              <a:off x="1062658" y="3986014"/>
              <a:ext cx="1728192" cy="294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bg1"/>
                  </a:solidFill>
                  <a:cs typeface="Arial"/>
                </a:rPr>
                <a:t>게시판도 만들어야지</a:t>
              </a:r>
              <a:r>
                <a:rPr lang="en-US" altLang="ko-KR" sz="1400" b="1">
                  <a:solidFill>
                    <a:schemeClr val="bg1"/>
                  </a:solidFill>
                  <a:cs typeface="Arial"/>
                </a:rPr>
                <a:t>!</a:t>
              </a:r>
              <a:endParaRPr lang="en-US" altLang="ko-KR" sz="1400" b="1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57142" y="4347795"/>
              <a:ext cx="1728192" cy="8189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수업 때 배운 내용을 안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넣으면 섭섭하지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!</a:t>
              </a: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 글 쓰는</a:t>
              </a:r>
              <a:endParaRPr lang="ko-KR" altLang="en-US" sz="1200">
                <a:solidFill>
                  <a:schemeClr val="bg1"/>
                </a:solidFill>
                <a:cs typeface="Arial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bg1"/>
                  </a:solidFill>
                  <a:cs typeface="Arial"/>
                </a:rPr>
                <a:t>게시판도 넣어서 내가 원하는 디자인으로 꾸밀 거야</a:t>
              </a:r>
              <a:r>
                <a:rPr lang="en-US" altLang="ko-KR" sz="1200">
                  <a:solidFill>
                    <a:schemeClr val="bg1"/>
                  </a:solidFill>
                  <a:cs typeface="Arial"/>
                </a:rPr>
                <a:t>!</a:t>
              </a:r>
              <a:endParaRPr lang="en-US" altLang="ko-KR" sz="1200">
                <a:solidFill>
                  <a:schemeClr val="bg1"/>
                </a:solidFill>
                <a:cs typeface="Arial"/>
              </a:endParaRPr>
            </a:p>
          </p:txBody>
        </p:sp>
      </p:grpSp>
      <p:sp>
        <p:nvSpPr>
          <p:cNvPr id="4" name="Freeform 3"/>
          <p:cNvSpPr/>
          <p:nvPr/>
        </p:nvSpPr>
        <p:spPr>
          <a:xfrm>
            <a:off x="-29680" y="1611100"/>
            <a:ext cx="8545108" cy="2095162"/>
          </a:xfrm>
          <a:custGeom>
            <a:avLst/>
            <a:gdLst>
              <a:gd name="connsiteX0" fmla="*/ 6702732 w 8527613"/>
              <a:gd name="connsiteY0" fmla="*/ 0 h 1932318"/>
              <a:gd name="connsiteX1" fmla="*/ 7289327 w 8527613"/>
              <a:gd name="connsiteY1" fmla="*/ 1190446 h 1932318"/>
              <a:gd name="connsiteX2" fmla="*/ 8199872 w 8527613"/>
              <a:gd name="connsiteY2" fmla="*/ 354402 h 1932318"/>
              <a:gd name="connsiteX3" fmla="*/ 8063738 w 8527613"/>
              <a:gd name="connsiteY3" fmla="*/ 218268 h 1932318"/>
              <a:gd name="connsiteX4" fmla="*/ 8527613 w 8527613"/>
              <a:gd name="connsiteY4" fmla="*/ 35564 h 1932318"/>
              <a:gd name="connsiteX5" fmla="*/ 8438753 w 8527613"/>
              <a:gd name="connsiteY5" fmla="*/ 593283 h 1932318"/>
              <a:gd name="connsiteX6" fmla="*/ 8307071 w 8527613"/>
              <a:gd name="connsiteY6" fmla="*/ 461601 h 1932318"/>
              <a:gd name="connsiteX7" fmla="*/ 7375593 w 8527613"/>
              <a:gd name="connsiteY7" fmla="*/ 1544129 h 1932318"/>
              <a:gd name="connsiteX8" fmla="*/ 6737237 w 8527613"/>
              <a:gd name="connsiteY8" fmla="*/ 129398 h 1932318"/>
              <a:gd name="connsiteX9" fmla="*/ 767759 w 8527613"/>
              <a:gd name="connsiteY9" fmla="*/ 1932318 h 1932318"/>
              <a:gd name="connsiteX10" fmla="*/ 7 w 8527613"/>
              <a:gd name="connsiteY10" fmla="*/ 1104182 h 1932318"/>
              <a:gd name="connsiteX11" fmla="*/ 6702732 w 8527613"/>
              <a:gd name="connsiteY11" fmla="*/ 0 h 1932318"/>
              <a:gd name="connsiteX0" fmla="*/ 6703554 w 8528435"/>
              <a:gd name="connsiteY0" fmla="*/ 0 h 2303254"/>
              <a:gd name="connsiteX1" fmla="*/ 7290149 w 8528435"/>
              <a:gd name="connsiteY1" fmla="*/ 1190446 h 2303254"/>
              <a:gd name="connsiteX2" fmla="*/ 8200694 w 8528435"/>
              <a:gd name="connsiteY2" fmla="*/ 354402 h 2303254"/>
              <a:gd name="connsiteX3" fmla="*/ 8064560 w 8528435"/>
              <a:gd name="connsiteY3" fmla="*/ 218268 h 2303254"/>
              <a:gd name="connsiteX4" fmla="*/ 8528435 w 8528435"/>
              <a:gd name="connsiteY4" fmla="*/ 35564 h 2303254"/>
              <a:gd name="connsiteX5" fmla="*/ 8439575 w 8528435"/>
              <a:gd name="connsiteY5" fmla="*/ 593283 h 2303254"/>
              <a:gd name="connsiteX6" fmla="*/ 8307893 w 8528435"/>
              <a:gd name="connsiteY6" fmla="*/ 461601 h 2303254"/>
              <a:gd name="connsiteX7" fmla="*/ 7376415 w 8528435"/>
              <a:gd name="connsiteY7" fmla="*/ 1544129 h 2303254"/>
              <a:gd name="connsiteX8" fmla="*/ 6738059 w 8528435"/>
              <a:gd name="connsiteY8" fmla="*/ 129398 h 2303254"/>
              <a:gd name="connsiteX9" fmla="*/ 830 w 8528435"/>
              <a:gd name="connsiteY9" fmla="*/ 2303254 h 2303254"/>
              <a:gd name="connsiteX10" fmla="*/ 829 w 8528435"/>
              <a:gd name="connsiteY10" fmla="*/ 1104182 h 2303254"/>
              <a:gd name="connsiteX11" fmla="*/ 6703554 w 8528435"/>
              <a:gd name="connsiteY11" fmla="*/ 0 h 2303254"/>
              <a:gd name="connsiteX0" fmla="*/ 6720227 w 8545108"/>
              <a:gd name="connsiteY0" fmla="*/ 0 h 2303254"/>
              <a:gd name="connsiteX1" fmla="*/ 7306822 w 8545108"/>
              <a:gd name="connsiteY1" fmla="*/ 1190446 h 2303254"/>
              <a:gd name="connsiteX2" fmla="*/ 8217367 w 8545108"/>
              <a:gd name="connsiteY2" fmla="*/ 354402 h 2303254"/>
              <a:gd name="connsiteX3" fmla="*/ 8081233 w 8545108"/>
              <a:gd name="connsiteY3" fmla="*/ 218268 h 2303254"/>
              <a:gd name="connsiteX4" fmla="*/ 8545108 w 8545108"/>
              <a:gd name="connsiteY4" fmla="*/ 35564 h 2303254"/>
              <a:gd name="connsiteX5" fmla="*/ 8456248 w 8545108"/>
              <a:gd name="connsiteY5" fmla="*/ 593283 h 2303254"/>
              <a:gd name="connsiteX6" fmla="*/ 8324566 w 8545108"/>
              <a:gd name="connsiteY6" fmla="*/ 461601 h 2303254"/>
              <a:gd name="connsiteX7" fmla="*/ 7393088 w 8545108"/>
              <a:gd name="connsiteY7" fmla="*/ 1544129 h 2303254"/>
              <a:gd name="connsiteX8" fmla="*/ 6754732 w 8545108"/>
              <a:gd name="connsiteY8" fmla="*/ 129398 h 2303254"/>
              <a:gd name="connsiteX9" fmla="*/ 17503 w 8545108"/>
              <a:gd name="connsiteY9" fmla="*/ 2303254 h 2303254"/>
              <a:gd name="connsiteX10" fmla="*/ 249 w 8545108"/>
              <a:gd name="connsiteY10" fmla="*/ 897148 h 2303254"/>
              <a:gd name="connsiteX11" fmla="*/ 6720227 w 8545108"/>
              <a:gd name="connsiteY11" fmla="*/ 0 h 2303254"/>
              <a:gd name="connsiteX0" fmla="*/ 6720227 w 8545108"/>
              <a:gd name="connsiteY0" fmla="*/ 0 h 2303254"/>
              <a:gd name="connsiteX1" fmla="*/ 7306822 w 8545108"/>
              <a:gd name="connsiteY1" fmla="*/ 1190446 h 2303254"/>
              <a:gd name="connsiteX2" fmla="*/ 8217367 w 8545108"/>
              <a:gd name="connsiteY2" fmla="*/ 354402 h 2303254"/>
              <a:gd name="connsiteX3" fmla="*/ 8081233 w 8545108"/>
              <a:gd name="connsiteY3" fmla="*/ 218268 h 2303254"/>
              <a:gd name="connsiteX4" fmla="*/ 8545108 w 8545108"/>
              <a:gd name="connsiteY4" fmla="*/ 35564 h 2303254"/>
              <a:gd name="connsiteX5" fmla="*/ 8456248 w 8545108"/>
              <a:gd name="connsiteY5" fmla="*/ 593283 h 2303254"/>
              <a:gd name="connsiteX6" fmla="*/ 8324566 w 8545108"/>
              <a:gd name="connsiteY6" fmla="*/ 461601 h 2303254"/>
              <a:gd name="connsiteX7" fmla="*/ 7393088 w 8545108"/>
              <a:gd name="connsiteY7" fmla="*/ 1544129 h 2303254"/>
              <a:gd name="connsiteX8" fmla="*/ 6771985 w 8545108"/>
              <a:gd name="connsiteY8" fmla="*/ 345058 h 2303254"/>
              <a:gd name="connsiteX9" fmla="*/ 17503 w 8545108"/>
              <a:gd name="connsiteY9" fmla="*/ 2303254 h 2303254"/>
              <a:gd name="connsiteX10" fmla="*/ 249 w 8545108"/>
              <a:gd name="connsiteY10" fmla="*/ 897148 h 2303254"/>
              <a:gd name="connsiteX11" fmla="*/ 6720227 w 8545108"/>
              <a:gd name="connsiteY11" fmla="*/ 0 h 2303254"/>
              <a:gd name="connsiteX0" fmla="*/ 6780612 w 8545108"/>
              <a:gd name="connsiteY0" fmla="*/ 197350 h 2267690"/>
              <a:gd name="connsiteX1" fmla="*/ 7306822 w 8545108"/>
              <a:gd name="connsiteY1" fmla="*/ 1154882 h 2267690"/>
              <a:gd name="connsiteX2" fmla="*/ 8217367 w 8545108"/>
              <a:gd name="connsiteY2" fmla="*/ 318838 h 2267690"/>
              <a:gd name="connsiteX3" fmla="*/ 8081233 w 8545108"/>
              <a:gd name="connsiteY3" fmla="*/ 182704 h 2267690"/>
              <a:gd name="connsiteX4" fmla="*/ 8545108 w 8545108"/>
              <a:gd name="connsiteY4" fmla="*/ 0 h 2267690"/>
              <a:gd name="connsiteX5" fmla="*/ 8456248 w 8545108"/>
              <a:gd name="connsiteY5" fmla="*/ 557719 h 2267690"/>
              <a:gd name="connsiteX6" fmla="*/ 8324566 w 8545108"/>
              <a:gd name="connsiteY6" fmla="*/ 426037 h 2267690"/>
              <a:gd name="connsiteX7" fmla="*/ 7393088 w 8545108"/>
              <a:gd name="connsiteY7" fmla="*/ 1508565 h 2267690"/>
              <a:gd name="connsiteX8" fmla="*/ 6771985 w 8545108"/>
              <a:gd name="connsiteY8" fmla="*/ 309494 h 2267690"/>
              <a:gd name="connsiteX9" fmla="*/ 17503 w 8545108"/>
              <a:gd name="connsiteY9" fmla="*/ 2267690 h 2267690"/>
              <a:gd name="connsiteX10" fmla="*/ 249 w 8545108"/>
              <a:gd name="connsiteY10" fmla="*/ 861584 h 2267690"/>
              <a:gd name="connsiteX11" fmla="*/ 6780612 w 8545108"/>
              <a:gd name="connsiteY11" fmla="*/ 197350 h 2267690"/>
              <a:gd name="connsiteX0" fmla="*/ 6780612 w 8545108"/>
              <a:gd name="connsiteY0" fmla="*/ 197350 h 2095162"/>
              <a:gd name="connsiteX1" fmla="*/ 7306822 w 8545108"/>
              <a:gd name="connsiteY1" fmla="*/ 1154882 h 2095162"/>
              <a:gd name="connsiteX2" fmla="*/ 8217367 w 8545108"/>
              <a:gd name="connsiteY2" fmla="*/ 318838 h 2095162"/>
              <a:gd name="connsiteX3" fmla="*/ 8081233 w 8545108"/>
              <a:gd name="connsiteY3" fmla="*/ 182704 h 2095162"/>
              <a:gd name="connsiteX4" fmla="*/ 8545108 w 8545108"/>
              <a:gd name="connsiteY4" fmla="*/ 0 h 2095162"/>
              <a:gd name="connsiteX5" fmla="*/ 8456248 w 8545108"/>
              <a:gd name="connsiteY5" fmla="*/ 557719 h 2095162"/>
              <a:gd name="connsiteX6" fmla="*/ 8324566 w 8545108"/>
              <a:gd name="connsiteY6" fmla="*/ 426037 h 2095162"/>
              <a:gd name="connsiteX7" fmla="*/ 7393088 w 8545108"/>
              <a:gd name="connsiteY7" fmla="*/ 1508565 h 2095162"/>
              <a:gd name="connsiteX8" fmla="*/ 6771985 w 8545108"/>
              <a:gd name="connsiteY8" fmla="*/ 309494 h 2095162"/>
              <a:gd name="connsiteX9" fmla="*/ 17503 w 8545108"/>
              <a:gd name="connsiteY9" fmla="*/ 2095162 h 2095162"/>
              <a:gd name="connsiteX10" fmla="*/ 249 w 8545108"/>
              <a:gd name="connsiteY10" fmla="*/ 861584 h 2095162"/>
              <a:gd name="connsiteX11" fmla="*/ 6780612 w 8545108"/>
              <a:gd name="connsiteY11" fmla="*/ 197350 h 209516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5108" h="2095162">
                <a:moveTo>
                  <a:pt x="6780612" y="197350"/>
                </a:moveTo>
                <a:lnTo>
                  <a:pt x="7306822" y="1154882"/>
                </a:lnTo>
                <a:lnTo>
                  <a:pt x="8217367" y="318838"/>
                </a:lnTo>
                <a:lnTo>
                  <a:pt x="8081233" y="182704"/>
                </a:lnTo>
                <a:lnTo>
                  <a:pt x="8545108" y="0"/>
                </a:lnTo>
                <a:lnTo>
                  <a:pt x="8456248" y="557719"/>
                </a:lnTo>
                <a:lnTo>
                  <a:pt x="8324566" y="426037"/>
                </a:lnTo>
                <a:lnTo>
                  <a:pt x="7393088" y="1508565"/>
                </a:lnTo>
                <a:lnTo>
                  <a:pt x="6771985" y="309494"/>
                </a:lnTo>
                <a:lnTo>
                  <a:pt x="17503" y="2095162"/>
                </a:lnTo>
                <a:cubicBezTo>
                  <a:pt x="20378" y="1706973"/>
                  <a:pt x="-2626" y="1249773"/>
                  <a:pt x="249" y="861584"/>
                </a:cubicBezTo>
                <a:lnTo>
                  <a:pt x="6780612" y="19735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683568" y="1761710"/>
            <a:ext cx="1260000" cy="12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2378709" y="1507109"/>
            <a:ext cx="1080000" cy="10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3893850" y="1372127"/>
            <a:ext cx="900000" cy="90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28992" y="1356763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Rectangle 7"/>
          <p:cNvSpPr/>
          <p:nvPr/>
        </p:nvSpPr>
        <p:spPr>
          <a:xfrm rot="18900000">
            <a:off x="1154525" y="2075482"/>
            <a:ext cx="285287" cy="635562"/>
          </a:xfrm>
          <a:custGeom>
            <a:avLst/>
            <a:gd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Rectangle 16"/>
          <p:cNvSpPr/>
          <p:nvPr/>
        </p:nvSpPr>
        <p:spPr>
          <a:xfrm>
            <a:off x="2699705" y="1880380"/>
            <a:ext cx="504143" cy="331329"/>
          </a:xfrm>
          <a:custGeom>
            <a:avLst/>
            <a:gd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Isosceles Triangle 51"/>
          <p:cNvSpPr/>
          <p:nvPr/>
        </p:nvSpPr>
        <p:spPr>
          <a:xfrm>
            <a:off x="4214735" y="1707654"/>
            <a:ext cx="294589" cy="216024"/>
          </a:xfrm>
          <a:custGeom>
            <a:avLst/>
            <a:gd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Round Same Side Corner Rectangle 6"/>
          <p:cNvSpPr/>
          <p:nvPr/>
        </p:nvSpPr>
        <p:spPr>
          <a:xfrm rot="2700000">
            <a:off x="5548084" y="1558995"/>
            <a:ext cx="77518" cy="310780"/>
          </a:xfrm>
          <a:custGeom>
            <a:avLst/>
            <a:gd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9b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기능 요약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</a:rPr>
              <a:t>웹 페이지는 어떻게 구성되어 있나</a:t>
            </a:r>
            <a:r>
              <a:rPr lang="en-US" altLang="ko-KR">
                <a:solidFill>
                  <a:schemeClr val="bg1"/>
                </a:solidFill>
              </a:rPr>
              <a:t>?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982046" y="2242753"/>
            <a:ext cx="811140" cy="654652"/>
          </a:xfrm>
          <a:custGeom>
            <a:avLst/>
            <a:gd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solidFill>
                <a:srgbClr val="57a7b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Main Page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63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자동으로 1.5초가 지날 때마다 사진이 넘어감. 페이지의 가운데엔 세 개의 메뉴가 있고 왼쪽엔 숨겨져 있는 사이드 메뉴바가 있다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3219822"/>
            <a:ext cx="3940343" cy="2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home - 홈 메뉴로 돌아감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651870"/>
            <a:ext cx="3940343" cy="27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post - 글 쓰는 페이지로 이동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5247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en-US" altLang="ko-KR" sz="2400" b="1">
                <a:solidFill>
                  <a:schemeClr val="bg1"/>
                </a:solidFill>
                <a:cs typeface="Arial"/>
              </a:rPr>
              <a:t>localhost:8080</a:t>
            </a:r>
            <a:endParaRPr lang="en-US" altLang="ko-KR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4138276"/>
            <a:ext cx="3940343" cy="271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login - 로그인 페이지로 이동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xfrm>
            <a:off x="771161" y="1419622"/>
            <a:ext cx="3325137" cy="2350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Side Menu Bar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26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my info - 내 정보 페이지로 이동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2951968"/>
            <a:ext cx="3940343" cy="267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photo - 사진첩으로 이동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378947"/>
            <a:ext cx="3940343" cy="2672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contact - 문의 페이지로 이동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숨겨져 있는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사이드 메뉴바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3865353"/>
            <a:ext cx="3940343" cy="26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more - 그 외 페이지를 만들 예정이라는 페이지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32" name=""/>
          <p:cNvPicPr>
            <a:picLocks noGrp="1" noChangeAspect="1"/>
          </p:cNvPicPr>
          <p:nvPr>
            <p:ph type="pic" idx="12" hasCustomPrompt="1"/>
          </p:nvPr>
        </p:nvPicPr>
        <p:blipFill rotWithShape="1">
          <a:blip r:embed="rId2"/>
          <a:srcRect t="1790" r="20390" b="1790"/>
          <a:stretch>
            <a:fillRect/>
          </a:stretch>
        </p:blipFill>
        <p:spPr>
          <a:xfrm>
            <a:off x="755576" y="1446782"/>
            <a:ext cx="3312368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Post Page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427734"/>
            <a:ext cx="3940343" cy="81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/post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- 게시판 메인 페이지. 목록은 번호, 제목, 작성자, 작성일로 이루어져 있고 아래에 포스팅하는 링크 버튼이 있다. 이 페이지로 들어가기 위해서는 로그인이 필요하다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.</a:t>
            </a:r>
            <a:endParaRPr lang="en-US" altLang="ko-KR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3278462"/>
            <a:ext cx="3940343" cy="452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/post/write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- 포스팅 페이지. 제목, 작성자, 내용을 적는 페이지.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764868"/>
            <a:ext cx="3940343" cy="451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/post/edit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- 포스팅 수정 페이지. 작성자를 제외한 제목과 내용을 수정할 수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76039" y="1398918"/>
            <a:ext cx="2808312" cy="5967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게시판 글쓰기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4251274"/>
            <a:ext cx="3940343" cy="641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/post/detail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- 포스팅 내용을 확인할 수 있는 페이지. 수정, 삭제, 게시판 메인 페이지로 돌아가는 버튼이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Login Page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4644007" y="2590801"/>
            <a:ext cx="3940343" cy="264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로그인 버튼을 누르면 로그인 메인 화면이 뜬다.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4007" y="2892541"/>
            <a:ext cx="3940343" cy="448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로그인 버튼과 회원가입 버튼, 소셜 로그인 버튼이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4007" y="3378947"/>
            <a:ext cx="3940343" cy="819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회원가입 버튼을 누르면 회원 가입을 할 수 있는 페이지로 가게 된다. 이름, 이메일, 패스워드를 입력하면 회원가입이 완료 되며 로그인 페이지로 돌아온다. 이때 가입 한 정보로 로그인을 할 수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 Placeholder 1"/>
          <p:cNvSpPr txBox="1"/>
          <p:nvPr/>
        </p:nvSpPr>
        <p:spPr>
          <a:xfrm>
            <a:off x="5796136" y="1095462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일반 로그인 과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회원가입 및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  <a:p>
            <a:pPr marL="0" indent="0" algn="r">
              <a:buNone/>
              <a:defRPr/>
            </a:pPr>
            <a:r>
              <a:rPr lang="ko-KR" altLang="en-US" sz="2400" b="1">
                <a:solidFill>
                  <a:schemeClr val="bg1"/>
                </a:solidFill>
                <a:cs typeface="Arial"/>
              </a:rPr>
              <a:t>소셜 로그인</a:t>
            </a:r>
            <a:endParaRPr lang="ko-KR" alt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44007" y="4247242"/>
            <a:ext cx="3940343" cy="446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l"/>
              <a:defRPr/>
            </a:pPr>
            <a:r>
              <a:rPr lang="ko-KR" altLang="en-US" sz="1200">
                <a:solidFill>
                  <a:schemeClr val="bg1"/>
                </a:solidFill>
                <a:cs typeface="Arial"/>
              </a:rPr>
              <a:t>소셜 로그인은 아래에 있는 버튼을 누르게 되면 구글로 소셜 로그인을 할 수 있다.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"/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1250" r="112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527</ep:Words>
  <ep:PresentationFormat>화면 슬라이드 쇼(16:9)</ep:PresentationFormat>
  <ep:Paragraphs>70</ep:Paragraphs>
  <ep:Slides>17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ep:HeadingPairs>
  <ep:TitlesOfParts>
    <vt:vector size="20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2016-12-05T23:26:54.000</dcterms:created>
  <dc:creator>GoogleSlidesPPT.com;Allppt.com</dc:creator>
  <cp:lastModifiedBy>keule</cp:lastModifiedBy>
  <dcterms:modified xsi:type="dcterms:W3CDTF">2023-11-20T11:18:01.499</dcterms:modified>
  <cp:revision>174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